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16"/>
  </p:notesMasterIdLst>
  <p:handoutMasterIdLst>
    <p:handoutMasterId r:id="rId17"/>
  </p:handoutMasterIdLst>
  <p:sldIdLst>
    <p:sldId id="390" r:id="rId2"/>
    <p:sldId id="421" r:id="rId3"/>
    <p:sldId id="422" r:id="rId4"/>
    <p:sldId id="423" r:id="rId5"/>
    <p:sldId id="433" r:id="rId6"/>
    <p:sldId id="418" r:id="rId7"/>
    <p:sldId id="426" r:id="rId8"/>
    <p:sldId id="424" r:id="rId9"/>
    <p:sldId id="427" r:id="rId10"/>
    <p:sldId id="428" r:id="rId11"/>
    <p:sldId id="430" r:id="rId12"/>
    <p:sldId id="431" r:id="rId13"/>
    <p:sldId id="420" r:id="rId14"/>
    <p:sldId id="425" r:id="rId15"/>
  </p:sldIdLst>
  <p:sldSz cx="9144000" cy="6858000" type="screen4x3"/>
  <p:notesSz cx="6797675" cy="9926638"/>
  <p:custDataLst>
    <p:tags r:id="rId1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5050"/>
    <a:srgbClr val="F3BC1B"/>
    <a:srgbClr val="F5802D"/>
    <a:srgbClr val="3C8FED"/>
    <a:srgbClr val="BDD8F3"/>
    <a:srgbClr val="8EC9FB"/>
    <a:srgbClr val="EF9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/>
    <p:restoredTop sz="86429"/>
  </p:normalViewPr>
  <p:slideViewPr>
    <p:cSldViewPr snapToObjects="1">
      <p:cViewPr varScale="1">
        <p:scale>
          <a:sx n="60" d="100"/>
          <a:sy n="60" d="100"/>
        </p:scale>
        <p:origin x="1620" y="56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2776"/>
    </p:cViewPr>
  </p:sorterViewPr>
  <p:notesViewPr>
    <p:cSldViewPr snapToObjects="1">
      <p:cViewPr varScale="1">
        <p:scale>
          <a:sx n="56" d="100"/>
          <a:sy n="56" d="100"/>
        </p:scale>
        <p:origin x="-1812" y="-102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346622-EE63-6343-AA5F-BAE802F277A5}" type="datetimeFigureOut">
              <a:rPr lang="es-ES"/>
              <a:pPr>
                <a:defRPr/>
              </a:pPr>
              <a:t>05/04/2022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740DE9-EBDA-5A4A-9B61-8CF2736AF9A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813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7F421EF1-ACB7-AE45-B8B1-89FB6FE80E04}" type="datetimeFigureOut">
              <a:rPr lang="es-ES"/>
              <a:pPr>
                <a:defRPr/>
              </a:pPr>
              <a:t>05/04/2022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D90E606-8EBA-EA4E-81F2-F6C3397C4EB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  <p:pic>
        <p:nvPicPr>
          <p:cNvPr id="308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92075"/>
            <a:ext cx="32480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88900"/>
            <a:ext cx="1976438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2786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4629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805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0245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9926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 used for </a:t>
            </a:r>
            <a:r>
              <a:rPr lang="en-US" b="1" dirty="0" smtClean="0"/>
              <a:t>navigating at sea while taking both currents and fore- casted weather into consideration to get the most favorable route</a:t>
            </a:r>
            <a:r>
              <a:rPr lang="en-US" dirty="0" smtClean="0"/>
              <a:t>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7322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9453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327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6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585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DA1D5-33BE-FF40-A927-274548B7B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08F526-7302-F847-A66B-0C59D5A8C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DDCEF5-7D69-F740-90E3-5DFCAA9F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8552D-E348-4E4F-9D27-DF15C58B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A830ED-C0FD-A348-8B06-C2482AB1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33035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2DE62-8FB7-4E40-818F-92172DF75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F5E945-B39B-114B-AD36-5FF2841B0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C84A37-05B1-1449-B687-48AF9FCC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8FF9E6-CF7A-FD40-BF9B-43F8B62C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348CE0-265C-1040-AC63-976CFFD8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79614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F67DB6-ABAE-8541-A8D6-BF2D708518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B4C67F-78E1-2840-9271-6C9CFEAA5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5D9774-E44C-484C-9D9B-87FF963E6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D21D9F-7A04-FE45-B2B4-E6D48B3E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FDEC37-2883-624F-A08C-BA2CA5A8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07264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F9167-5F49-9346-A535-EC9138B4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067707-BDA0-0F47-8B20-08CDEC712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333F3C-C344-C843-97D5-A214FAE7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3DB0C4-0926-FB4B-85FA-C3D02EA0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6760F5-E9F7-2743-B5E1-F519D9FD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03569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83691-30BB-A943-A67C-110BEC18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06FAD1-526C-7F48-9CDC-C047E7001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BF3C1D-8488-6749-976F-86325E89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C409C5-3B68-F14C-9A59-0B2C9052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99397E-01FD-214B-963D-4906B00C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87195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CDD33-1639-3E41-AD09-D534B2F4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C4E772-9AF9-7746-ADE7-E9E07F262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7418DE-4E4B-3C43-8141-3A9F434A6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74F603-3EC0-BB42-88DB-77D106E5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462937-A5A7-D643-92C0-C0E6C04C4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15AEEC-380C-6E46-ABD0-ECDA655D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43988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ABD09-BCC7-FC4C-BCEE-68389D666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C14674-B1DA-B14C-A10A-87E534ACA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02CFF6-2481-2B44-B04A-BD64D850E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378AD5B-768E-7E4C-B12A-5603B9136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9A73107-A8F2-8243-AD3D-4ED04CA29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2816174-FB6D-EB4B-AF77-42E8FC798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8B548C-8B2E-894F-8BCC-911CD01C4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2753215-747D-BD49-BE98-9C9B924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7013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83E57-E2EB-D74F-B4CF-ED663F6A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F249C1-7AD9-1C42-AEDF-EFED68069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F7815F9-9934-9C46-B130-B5D972C8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82037C-6E94-5C49-A4BC-3E9776CB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61985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3202723-C43C-E345-86A4-6B858381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A6B1FA-584C-3144-A9AF-4B075961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5DEC55-E78E-3F41-8197-900EB165D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25732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4656EB-FBA1-6B45-8377-991CC8FBC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AEDD39-E2C2-7444-8969-B7765298F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8A85B4-1B3E-0840-ACB7-9CC3A1310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7FE7AA-0479-E240-8323-5E468CA64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54613-50AA-8847-BBFD-3F5A1788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CB7ED3-D97B-A441-9793-08EC5FBC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96815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5189-4EFE-DF4C-A452-BB185B89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C98C2D6-499B-B741-A34B-4D4520B7A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A11E359-B463-664F-B94C-3D5542707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119BD7-99C8-3E44-889B-CFA62E2C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4BB6EE-06CF-0940-B970-74890D01D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B16C0B-BC4F-6C47-B22B-27167BD5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31225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02304-66A7-F046-BA97-C5B3E215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2F20E5-9344-8844-A770-4D3E0DE80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18809D-A435-AF40-9802-5C01A0966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C6D736-C8CD-F242-8E6C-C24A5FFE9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970757-0EE8-3546-AA22-B40CA987C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76619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09600" y="1143000"/>
            <a:ext cx="8039100" cy="5289550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11"/>
          <p:cNvSpPr txBox="1"/>
          <p:nvPr/>
        </p:nvSpPr>
        <p:spPr>
          <a:xfrm>
            <a:off x="609600" y="1143000"/>
            <a:ext cx="8061325" cy="48320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ctr"/>
            <a:endParaRPr lang="en-US" sz="2400" i="1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i="1" dirty="0" smtClean="0">
                <a:latin typeface="+mn-lt"/>
              </a:rPr>
              <a:t>Ship Weather </a:t>
            </a:r>
            <a:r>
              <a:rPr lang="en-US" sz="3600" i="1" dirty="0" smtClean="0">
                <a:latin typeface="+mn-lt"/>
              </a:rPr>
              <a:t>Routing software </a:t>
            </a:r>
            <a:r>
              <a:rPr lang="en-US" sz="3600" i="1" dirty="0" smtClean="0">
                <a:latin typeface="+mn-lt"/>
              </a:rPr>
              <a:t>for academic purposes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i="1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i="1" dirty="0" smtClean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i="1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 smtClean="0">
                <a:latin typeface="+mn-lt"/>
              </a:rPr>
              <a:t>Chalmers University of Technology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 smtClean="0">
                <a:latin typeface="+mn-lt"/>
              </a:rPr>
              <a:t>April 5</a:t>
            </a:r>
            <a:r>
              <a:rPr lang="en-US" sz="2400" i="1" baseline="30000" dirty="0" smtClean="0">
                <a:latin typeface="+mn-lt"/>
              </a:rPr>
              <a:t>th</a:t>
            </a:r>
            <a:r>
              <a:rPr lang="en-US" sz="2400" i="1" dirty="0" smtClean="0">
                <a:latin typeface="+mn-lt"/>
              </a:rPr>
              <a:t> &amp; 6</a:t>
            </a:r>
            <a:r>
              <a:rPr lang="en-US" sz="2400" i="1" baseline="30000" dirty="0" smtClean="0"/>
              <a:t>th</a:t>
            </a:r>
            <a:r>
              <a:rPr lang="en-US" sz="2400" i="1" dirty="0" smtClean="0">
                <a:latin typeface="+mn-lt"/>
              </a:rPr>
              <a:t>, 2022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cs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374623-8C0F-B245-8E6A-757060974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152400"/>
            <a:ext cx="709676" cy="8858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16694FA-436F-014B-B20C-374099B19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76200"/>
            <a:ext cx="4051300" cy="1079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D62E531-EA32-334E-8EAC-AC26CAA8AF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47648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2400" y="1676400"/>
            <a:ext cx="8915400" cy="4800600"/>
          </a:xfrm>
          <a:prstGeom prst="roundRect">
            <a:avLst>
              <a:gd name="adj" fmla="val 3959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defRPr/>
            </a:pPr>
            <a:r>
              <a:rPr lang="en-US" sz="2800" dirty="0" smtClean="0">
                <a:latin typeface="Calibri" panose="020F0502020204030204" pitchFamily="34" charset="0"/>
              </a:rPr>
              <a:t>2. Marine environmental module</a:t>
            </a:r>
          </a:p>
          <a:p>
            <a:pPr eaLnBrk="1" hangingPunct="1">
              <a:buFont typeface="+mj-lt"/>
              <a:buAutoNum type="arabicPeriod"/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Calibri" panose="020F0502020204030204" pitchFamily="34" charset="0"/>
              </a:rPr>
              <a:t> </a:t>
            </a: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s-ES" sz="2400" dirty="0" smtClean="0"/>
          </a:p>
          <a:p>
            <a:pPr algn="ctr" eaLnBrk="1" hangingPunct="1">
              <a:buFontTx/>
              <a:buChar char="-"/>
              <a:defRPr/>
            </a:pPr>
            <a:endParaRPr lang="en-US" sz="2400" dirty="0" smtClean="0"/>
          </a:p>
          <a:p>
            <a:pPr eaLnBrk="1" hangingPunct="1">
              <a:defRPr/>
            </a:pPr>
            <a:endParaRPr lang="en-US" altLang="es-ES" sz="2400" dirty="0" smtClean="0">
              <a:latin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4E7E55-E8D2-4442-96B5-91856F5F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2620808"/>
            <a:ext cx="6477495" cy="3475192"/>
          </a:xfrm>
          <a:prstGeom prst="rect">
            <a:avLst/>
          </a:prstGeom>
        </p:spPr>
      </p:pic>
      <p:pic>
        <p:nvPicPr>
          <p:cNvPr id="5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8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7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2400" y="1671630"/>
            <a:ext cx="8915400" cy="4800600"/>
          </a:xfrm>
          <a:prstGeom prst="roundRect">
            <a:avLst>
              <a:gd name="adj" fmla="val 3959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marL="0" indent="0" eaLnBrk="1" hangingPunct="1">
              <a:defRPr/>
            </a:pPr>
            <a:r>
              <a:rPr lang="en-US" sz="2800" dirty="0" smtClean="0">
                <a:latin typeface="Calibri" panose="020F0502020204030204" pitchFamily="34" charset="0"/>
              </a:rPr>
              <a:t>3. AIS module</a:t>
            </a:r>
          </a:p>
          <a:p>
            <a:pPr eaLnBrk="1" hangingPunct="1">
              <a:buFont typeface="+mj-lt"/>
              <a:buAutoNum type="arabicPeriod"/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Calibri" panose="020F0502020204030204" pitchFamily="34" charset="0"/>
              </a:rPr>
              <a:t> </a:t>
            </a: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s-ES" sz="2400" dirty="0" smtClean="0"/>
          </a:p>
          <a:p>
            <a:pPr algn="ctr" eaLnBrk="1" hangingPunct="1">
              <a:buFontTx/>
              <a:buChar char="-"/>
              <a:defRPr/>
            </a:pPr>
            <a:endParaRPr lang="en-US" sz="2400" dirty="0" smtClean="0"/>
          </a:p>
          <a:p>
            <a:pPr eaLnBrk="1" hangingPunct="1">
              <a:defRPr/>
            </a:pPr>
            <a:endParaRPr lang="en-US" altLang="es-ES" sz="2400" dirty="0" smtClean="0">
              <a:latin typeface="Calibri" panose="020F0502020204030204" pitchFamily="34" charset="0"/>
            </a:endParaRPr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9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445855CE-D8E5-4F44-9F63-2437503F9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90419"/>
            <a:ext cx="5695951" cy="42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68275" y="1676400"/>
            <a:ext cx="8915400" cy="4800600"/>
          </a:xfrm>
          <a:prstGeom prst="roundRect">
            <a:avLst>
              <a:gd name="adj" fmla="val 3959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defRPr/>
            </a:pPr>
            <a:r>
              <a:rPr lang="en-US" sz="2800" dirty="0" smtClean="0">
                <a:latin typeface="Calibri" panose="020F0502020204030204" pitchFamily="34" charset="0"/>
              </a:rPr>
              <a:t>4. Safety navigation module</a:t>
            </a:r>
            <a:endParaRPr lang="en-US" sz="28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Calibri" panose="020F0502020204030204" pitchFamily="34" charset="0"/>
              </a:rPr>
              <a:t> </a:t>
            </a: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s-ES" sz="2400" dirty="0" smtClean="0"/>
          </a:p>
          <a:p>
            <a:pPr algn="ctr" eaLnBrk="1" hangingPunct="1">
              <a:buFontTx/>
              <a:buChar char="-"/>
              <a:defRPr/>
            </a:pPr>
            <a:endParaRPr lang="en-US" sz="2400" dirty="0" smtClean="0"/>
          </a:p>
          <a:p>
            <a:pPr eaLnBrk="1" hangingPunct="1">
              <a:defRPr/>
            </a:pPr>
            <a:endParaRPr lang="en-US" altLang="es-ES" sz="2400" dirty="0" smtClean="0">
              <a:latin typeface="Calibri" panose="020F0502020204030204" pitchFamily="34" charset="0"/>
            </a:endParaRPr>
          </a:p>
        </p:txBody>
      </p:sp>
      <p:pic>
        <p:nvPicPr>
          <p:cNvPr id="4" name="Imat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435475" y="1676400"/>
            <a:ext cx="4648200" cy="4572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27037" y="5540414"/>
            <a:ext cx="40084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+mn-lt"/>
              </a:rPr>
              <a:t>Bcn</a:t>
            </a:r>
            <a:r>
              <a:rPr lang="en-US" sz="1400" dirty="0">
                <a:latin typeface="+mn-lt"/>
              </a:rPr>
              <a:t>-Sousse/Rough-High sea/High Speed Craft. </a:t>
            </a:r>
          </a:p>
          <a:p>
            <a:pPr algn="ctr"/>
            <a:r>
              <a:rPr lang="en-US" sz="1400" dirty="0">
                <a:latin typeface="+mn-lt"/>
              </a:rPr>
              <a:t>From left to right: parametric rolling plot and surf-riding plot</a:t>
            </a:r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9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8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373253" y="2016210"/>
            <a:ext cx="8118475" cy="39079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4C281A-5990-E547-B26F-ED2AAE782FED}"/>
              </a:ext>
            </a:extLst>
          </p:cNvPr>
          <p:cNvSpPr/>
          <p:nvPr/>
        </p:nvSpPr>
        <p:spPr>
          <a:xfrm>
            <a:off x="742950" y="2360960"/>
            <a:ext cx="7772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 smtClean="0">
                <a:latin typeface="+mn-lt"/>
              </a:rPr>
              <a:t>Workshop Day 1: </a:t>
            </a:r>
            <a:r>
              <a:rPr lang="en-GB" sz="2800" dirty="0" smtClean="0">
                <a:latin typeface="+mn-lt"/>
              </a:rPr>
              <a:t>software </a:t>
            </a:r>
            <a:r>
              <a:rPr lang="en-GB" sz="2800" dirty="0">
                <a:latin typeface="+mn-lt"/>
              </a:rPr>
              <a:t>familiarization, forecast weather and oceanographic conditions, software </a:t>
            </a:r>
            <a:r>
              <a:rPr lang="en-GB" sz="2800" dirty="0" smtClean="0">
                <a:latin typeface="+mn-lt"/>
              </a:rPr>
              <a:t>feasibility. </a:t>
            </a:r>
          </a:p>
          <a:p>
            <a:pPr algn="just"/>
            <a:r>
              <a:rPr lang="en-GB" sz="2800" dirty="0">
                <a:latin typeface="+mn-lt"/>
              </a:rPr>
              <a:t> </a:t>
            </a:r>
            <a:endParaRPr lang="en-GB" sz="2800" dirty="0" smtClean="0">
              <a:latin typeface="+mn-lt"/>
            </a:endParaRPr>
          </a:p>
          <a:p>
            <a:pPr algn="just"/>
            <a:endParaRPr lang="ca-ES" sz="2800" dirty="0">
              <a:latin typeface="+mn-lt"/>
            </a:endParaRPr>
          </a:p>
          <a:p>
            <a:pPr lvl="0" algn="just"/>
            <a:r>
              <a:rPr lang="en-GB" sz="2800" b="1" dirty="0" smtClean="0">
                <a:latin typeface="+mn-lt"/>
              </a:rPr>
              <a:t>Workshop Day 2: </a:t>
            </a:r>
            <a:r>
              <a:rPr lang="en-GB" sz="2800" dirty="0" smtClean="0">
                <a:latin typeface="+mn-lt"/>
              </a:rPr>
              <a:t>SIMROUTE</a:t>
            </a:r>
            <a:r>
              <a:rPr lang="en-GB" sz="2800" dirty="0">
                <a:latin typeface="+mn-lt"/>
              </a:rPr>
              <a:t>® Marine environmental module: </a:t>
            </a:r>
            <a:r>
              <a:rPr lang="en-GB" sz="2800" dirty="0" smtClean="0">
                <a:latin typeface="+mn-lt"/>
              </a:rPr>
              <a:t>methodology </a:t>
            </a:r>
            <a:r>
              <a:rPr lang="en-GB" sz="2800" dirty="0">
                <a:latin typeface="+mn-lt"/>
              </a:rPr>
              <a:t>and calculation of Ship </a:t>
            </a:r>
            <a:r>
              <a:rPr lang="en-GB" sz="2800" dirty="0" smtClean="0">
                <a:latin typeface="+mn-lt"/>
              </a:rPr>
              <a:t>Emissions. Further modules</a:t>
            </a:r>
            <a:r>
              <a:rPr lang="en-GB" dirty="0" smtClean="0"/>
              <a:t>.</a:t>
            </a:r>
            <a:endParaRPr lang="en-GB" altLang="es-ES" sz="2800" dirty="0">
              <a:latin typeface="+mn-lt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3F2476-8EE3-294B-95DF-9211BF7269A2}"/>
              </a:ext>
            </a:extLst>
          </p:cNvPr>
          <p:cNvSpPr txBox="1"/>
          <p:nvPr/>
        </p:nvSpPr>
        <p:spPr>
          <a:xfrm>
            <a:off x="609600" y="1381780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Workshops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402971" y="2188086"/>
            <a:ext cx="8118475" cy="39079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4C281A-5990-E547-B26F-ED2AAE782FED}"/>
              </a:ext>
            </a:extLst>
          </p:cNvPr>
          <p:cNvSpPr/>
          <p:nvPr/>
        </p:nvSpPr>
        <p:spPr>
          <a:xfrm>
            <a:off x="685800" y="2576404"/>
            <a:ext cx="7772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GB" sz="2800" dirty="0" smtClean="0">
                <a:latin typeface="+mn-lt"/>
              </a:rPr>
              <a:t>Each module is divided into three main parts: </a:t>
            </a:r>
          </a:p>
          <a:p>
            <a:pPr algn="just" eaLnBrk="1" hangingPunct="1">
              <a:defRPr/>
            </a:pPr>
            <a:endParaRPr lang="en-GB" sz="2800" dirty="0">
              <a:latin typeface="+mn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n-GB" sz="2800" dirty="0" smtClean="0">
                <a:latin typeface="+mn-lt"/>
              </a:rPr>
              <a:t>Briefing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en-GB" sz="2800" dirty="0">
              <a:latin typeface="+mn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n-GB" sz="2800" dirty="0" smtClean="0">
                <a:latin typeface="+mn-lt"/>
              </a:rPr>
              <a:t>Exercise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en-GB" sz="2800" dirty="0">
              <a:latin typeface="+mn-lt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en-GB" sz="2800" dirty="0" smtClean="0">
                <a:latin typeface="+mn-lt"/>
              </a:rPr>
              <a:t>Debriefing</a:t>
            </a:r>
            <a:endParaRPr lang="en-US" sz="2800" dirty="0">
              <a:latin typeface="+mn-lt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3F2476-8EE3-294B-95DF-9211BF7269A2}"/>
              </a:ext>
            </a:extLst>
          </p:cNvPr>
          <p:cNvSpPr txBox="1"/>
          <p:nvPr/>
        </p:nvSpPr>
        <p:spPr>
          <a:xfrm>
            <a:off x="609600" y="1381780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Workshops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488886" y="2188086"/>
            <a:ext cx="8118475" cy="39079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4C281A-5990-E547-B26F-ED2AAE782FED}"/>
              </a:ext>
            </a:extLst>
          </p:cNvPr>
          <p:cNvSpPr/>
          <p:nvPr/>
        </p:nvSpPr>
        <p:spPr>
          <a:xfrm>
            <a:off x="1016762" y="3429000"/>
            <a:ext cx="777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https://forms.gle/YjxJ3za9Zs5cvcPU8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3F2476-8EE3-294B-95DF-9211BF7269A2}"/>
              </a:ext>
            </a:extLst>
          </p:cNvPr>
          <p:cNvSpPr txBox="1"/>
          <p:nvPr/>
        </p:nvSpPr>
        <p:spPr>
          <a:xfrm>
            <a:off x="609600" y="1381780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SIM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ROUTE Pretest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228600" y="1991380"/>
            <a:ext cx="8686800" cy="436497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4C281A-5990-E547-B26F-ED2AAE782FED}"/>
              </a:ext>
            </a:extLst>
          </p:cNvPr>
          <p:cNvSpPr/>
          <p:nvPr/>
        </p:nvSpPr>
        <p:spPr>
          <a:xfrm>
            <a:off x="609600" y="3406757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n-lt"/>
              </a:rPr>
              <a:t>Do you know what is weather ship routing optimization?</a:t>
            </a:r>
            <a:endParaRPr lang="en-US" sz="2800" dirty="0">
              <a:latin typeface="+mn-lt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3F2476-8EE3-294B-95DF-9211BF7269A2}"/>
              </a:ext>
            </a:extLst>
          </p:cNvPr>
          <p:cNvSpPr txBox="1"/>
          <p:nvPr/>
        </p:nvSpPr>
        <p:spPr>
          <a:xfrm>
            <a:off x="609600" y="1381780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SIM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ROUTE Pretest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2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552449" y="2606450"/>
            <a:ext cx="8118475" cy="39079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4C281A-5990-E547-B26F-ED2AAE782FED}"/>
              </a:ext>
            </a:extLst>
          </p:cNvPr>
          <p:cNvSpPr/>
          <p:nvPr/>
        </p:nvSpPr>
        <p:spPr>
          <a:xfrm>
            <a:off x="699579" y="3495318"/>
            <a:ext cx="78813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+mn-lt"/>
              </a:rPr>
              <a:t>“</a:t>
            </a:r>
            <a:r>
              <a:rPr lang="en-GB" sz="2800" dirty="0">
                <a:latin typeface="+mn-lt"/>
              </a:rPr>
              <a:t>Optimal plan route / ship routing / route optimisation” a factor of </a:t>
            </a:r>
            <a:r>
              <a:rPr lang="en-GB" sz="2800" dirty="0" smtClean="0">
                <a:latin typeface="+mn-lt"/>
              </a:rPr>
              <a:t>competiveness </a:t>
            </a:r>
            <a:r>
              <a:rPr lang="en-GB" sz="2800" dirty="0">
                <a:latin typeface="+mn-lt"/>
              </a:rPr>
              <a:t>in maritime </a:t>
            </a:r>
            <a:r>
              <a:rPr lang="en-GB" sz="2800" dirty="0" smtClean="0">
                <a:latin typeface="+mn-lt"/>
              </a:rPr>
              <a:t>industry”.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800" dirty="0">
              <a:latin typeface="+mn-lt"/>
            </a:endParaRPr>
          </a:p>
          <a:p>
            <a:endParaRPr lang="en-US" sz="2800" dirty="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3F2476-8EE3-294B-95DF-9211BF7269A2}"/>
              </a:ext>
            </a:extLst>
          </p:cNvPr>
          <p:cNvSpPr txBox="1"/>
          <p:nvPr/>
        </p:nvSpPr>
        <p:spPr>
          <a:xfrm>
            <a:off x="454025" y="1764330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Weather Ship Routing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488886" y="2188085"/>
            <a:ext cx="8182039" cy="41682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3F2476-8EE3-294B-95DF-9211BF7269A2}"/>
              </a:ext>
            </a:extLst>
          </p:cNvPr>
          <p:cNvSpPr txBox="1"/>
          <p:nvPr/>
        </p:nvSpPr>
        <p:spPr>
          <a:xfrm>
            <a:off x="609600" y="1534180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Weather Ship Routing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 rotWithShape="1">
          <a:blip r:embed="rId6"/>
          <a:srcRect l="14169" t="17101" r="49606" b="18501"/>
          <a:stretch/>
        </p:blipFill>
        <p:spPr>
          <a:xfrm>
            <a:off x="877824" y="3063845"/>
            <a:ext cx="3098972" cy="3098972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/>
          </p:cNvPicPr>
          <p:nvPr/>
        </p:nvPicPr>
        <p:blipFill rotWithShape="1">
          <a:blip r:embed="rId7"/>
          <a:srcRect l="51575" t="43000" r="19240" b="18501"/>
          <a:stretch/>
        </p:blipFill>
        <p:spPr>
          <a:xfrm>
            <a:off x="4215402" y="2903685"/>
            <a:ext cx="4109292" cy="32257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" y="2299665"/>
            <a:ext cx="7619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 err="1" smtClean="0">
                <a:latin typeface="+mn-lt"/>
              </a:rPr>
              <a:t>Meteo</a:t>
            </a:r>
            <a:r>
              <a:rPr lang="en-GB" sz="2400" dirty="0" smtClean="0">
                <a:latin typeface="+mn-lt"/>
              </a:rPr>
              <a:t>-oceanographic </a:t>
            </a:r>
            <a:r>
              <a:rPr lang="en-GB" sz="2400" dirty="0">
                <a:latin typeface="+mn-lt"/>
              </a:rPr>
              <a:t>conditions </a:t>
            </a:r>
            <a:r>
              <a:rPr lang="en-GB" sz="2400" dirty="0" smtClean="0">
                <a:latin typeface="+mn-lt"/>
              </a:rPr>
              <a:t>are considered in </a:t>
            </a:r>
            <a:r>
              <a:rPr lang="en-GB" sz="2400" dirty="0">
                <a:latin typeface="+mn-lt"/>
              </a:rPr>
              <a:t>trans-oceanic ship routing.</a:t>
            </a:r>
          </a:p>
        </p:txBody>
      </p:sp>
    </p:spTree>
    <p:extLst>
      <p:ext uri="{BB962C8B-B14F-4D97-AF65-F5344CB8AC3E}">
        <p14:creationId xmlns:p14="http://schemas.microsoft.com/office/powerpoint/2010/main" val="303087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523748" y="2049292"/>
            <a:ext cx="8118475" cy="39079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4C281A-5990-E547-B26F-ED2AAE782FED}"/>
              </a:ext>
            </a:extLst>
          </p:cNvPr>
          <p:cNvSpPr/>
          <p:nvPr/>
        </p:nvSpPr>
        <p:spPr>
          <a:xfrm>
            <a:off x="661924" y="2362200"/>
            <a:ext cx="7772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s-ES" sz="2800" u="sng" dirty="0">
                <a:latin typeface="+mn-lt"/>
              </a:rPr>
              <a:t>Effect of applying weather ship </a:t>
            </a:r>
            <a:r>
              <a:rPr lang="en-GB" altLang="es-ES" sz="2800" u="sng" dirty="0" smtClean="0">
                <a:latin typeface="+mn-lt"/>
              </a:rPr>
              <a:t>routing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altLang="es-ES" sz="2800" dirty="0" smtClean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altLang="es-ES" sz="2800" dirty="0" smtClean="0">
                <a:latin typeface="+mn-lt"/>
              </a:rPr>
              <a:t>In terms of sailing time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altLang="es-ES" sz="2800" dirty="0" smtClean="0">
                <a:latin typeface="+mn-lt"/>
              </a:rPr>
              <a:t>Minimization </a:t>
            </a:r>
            <a:r>
              <a:rPr lang="en-GB" altLang="es-ES" sz="2800" dirty="0">
                <a:latin typeface="+mn-lt"/>
              </a:rPr>
              <a:t>of fuel consumption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altLang="es-ES" sz="2800" dirty="0">
                <a:latin typeface="+mn-lt"/>
              </a:rPr>
              <a:t>Air emissions </a:t>
            </a:r>
            <a:r>
              <a:rPr lang="en-GB" altLang="es-ES" sz="2800" dirty="0" smtClean="0">
                <a:latin typeface="+mn-lt"/>
              </a:rPr>
              <a:t>mitigation</a:t>
            </a:r>
            <a:endParaRPr lang="en-GB" altLang="es-ES" sz="280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altLang="es-ES" sz="2800" dirty="0">
                <a:latin typeface="+mn-lt"/>
              </a:rPr>
              <a:t>Increase of the </a:t>
            </a:r>
            <a:r>
              <a:rPr lang="en-GB" altLang="es-ES" sz="2800" dirty="0" smtClean="0">
                <a:latin typeface="+mn-lt"/>
              </a:rPr>
              <a:t>safety navigation</a:t>
            </a:r>
          </a:p>
          <a:p>
            <a:pPr marL="457200" indent="-457200" algn="ctr">
              <a:buFont typeface="Wingdings" pitchFamily="2" charset="2"/>
              <a:buChar char="v"/>
            </a:pPr>
            <a:endParaRPr lang="en-GB" altLang="es-ES" sz="2800" dirty="0">
              <a:latin typeface="+mn-lt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3F2476-8EE3-294B-95DF-9211BF7269A2}"/>
              </a:ext>
            </a:extLst>
          </p:cNvPr>
          <p:cNvSpPr txBox="1"/>
          <p:nvPr/>
        </p:nvSpPr>
        <p:spPr>
          <a:xfrm>
            <a:off x="609600" y="1381780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Weather ship routing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552449" y="2188086"/>
            <a:ext cx="8118475" cy="39079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4C281A-5990-E547-B26F-ED2AAE782FED}"/>
              </a:ext>
            </a:extLst>
          </p:cNvPr>
          <p:cNvSpPr/>
          <p:nvPr/>
        </p:nvSpPr>
        <p:spPr>
          <a:xfrm>
            <a:off x="685800" y="2514600"/>
            <a:ext cx="7772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+mn-lt"/>
              </a:rPr>
              <a:t>Developed </a:t>
            </a:r>
            <a:r>
              <a:rPr lang="en-US" sz="2800" dirty="0">
                <a:latin typeface="+mn-lt"/>
              </a:rPr>
              <a:t>by a team of researchers at the </a:t>
            </a:r>
            <a:r>
              <a:rPr lang="en-US" sz="2800" dirty="0" err="1">
                <a:latin typeface="+mn-lt"/>
              </a:rPr>
              <a:t>Universitat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Politècnica</a:t>
            </a:r>
            <a:r>
              <a:rPr lang="en-US" sz="2800" dirty="0">
                <a:latin typeface="+mn-lt"/>
              </a:rPr>
              <a:t> de </a:t>
            </a:r>
            <a:r>
              <a:rPr lang="en-US" sz="2800" dirty="0" err="1">
                <a:latin typeface="+mn-lt"/>
              </a:rPr>
              <a:t>Catalunya</a:t>
            </a:r>
            <a:r>
              <a:rPr lang="en-US" sz="2800" dirty="0">
                <a:latin typeface="+mn-lt"/>
              </a:rPr>
              <a:t> (UPC-</a:t>
            </a:r>
            <a:r>
              <a:rPr lang="en-US" sz="2800" dirty="0" err="1">
                <a:latin typeface="+mn-lt"/>
              </a:rPr>
              <a:t>BarcelonaTech</a:t>
            </a:r>
            <a:r>
              <a:rPr lang="en-US" sz="2800" dirty="0">
                <a:latin typeface="+mn-lt"/>
              </a:rPr>
              <a:t>). </a:t>
            </a:r>
            <a:endParaRPr lang="en-US" sz="2800" dirty="0" smtClean="0">
              <a:latin typeface="+mn-lt"/>
            </a:endParaRPr>
          </a:p>
          <a:p>
            <a:pPr algn="just"/>
            <a:endParaRPr lang="en-US" sz="2800" dirty="0">
              <a:latin typeface="+mn-lt"/>
            </a:endParaRPr>
          </a:p>
          <a:p>
            <a:pPr algn="just"/>
            <a:r>
              <a:rPr lang="en-US" sz="2800" dirty="0">
                <a:latin typeface="+mn-lt"/>
              </a:rPr>
              <a:t>Design a software that provides skills for ship routing design and optimization. </a:t>
            </a:r>
          </a:p>
          <a:p>
            <a:pPr algn="just"/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3F2476-8EE3-294B-95DF-9211BF7269A2}"/>
              </a:ext>
            </a:extLst>
          </p:cNvPr>
          <p:cNvSpPr txBox="1"/>
          <p:nvPr/>
        </p:nvSpPr>
        <p:spPr>
          <a:xfrm>
            <a:off x="609600" y="1381780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SIM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ROUTE software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8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552449" y="2188086"/>
            <a:ext cx="8118475" cy="39079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4C281A-5990-E547-B26F-ED2AAE782FED}"/>
              </a:ext>
            </a:extLst>
          </p:cNvPr>
          <p:cNvSpPr/>
          <p:nvPr/>
        </p:nvSpPr>
        <p:spPr>
          <a:xfrm>
            <a:off x="685800" y="2279571"/>
            <a:ext cx="77724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GB" sz="2200" dirty="0">
                <a:latin typeface="+mn-lt"/>
              </a:rPr>
              <a:t>Taking into account the need to incorporate new technology in MET, new academic modules based on WSR software are designed, namely:</a:t>
            </a:r>
          </a:p>
          <a:p>
            <a:pPr eaLnBrk="1" hangingPunct="1">
              <a:defRPr/>
            </a:pPr>
            <a:r>
              <a:rPr lang="en-GB" sz="2200" dirty="0">
                <a:latin typeface="+mn-lt"/>
              </a:rPr>
              <a:t> </a:t>
            </a:r>
            <a:endParaRPr lang="en-US" sz="2200" dirty="0">
              <a:latin typeface="+mn-lt"/>
            </a:endParaRPr>
          </a:p>
          <a:p>
            <a:pPr eaLnBrk="1" hangingPunct="1">
              <a:buFont typeface="+mj-lt"/>
              <a:buAutoNum type="arabicPeriod"/>
              <a:defRPr/>
            </a:pPr>
            <a:r>
              <a:rPr lang="en-US" sz="2200" dirty="0" smtClean="0">
                <a:latin typeface="+mn-lt"/>
              </a:rPr>
              <a:t> Weather </a:t>
            </a:r>
            <a:r>
              <a:rPr lang="en-US" sz="2200" dirty="0">
                <a:latin typeface="+mn-lt"/>
              </a:rPr>
              <a:t>routing </a:t>
            </a:r>
            <a:r>
              <a:rPr lang="en-US" sz="2200" dirty="0" smtClean="0">
                <a:latin typeface="+mn-lt"/>
              </a:rPr>
              <a:t>module. Software’s Familiarization </a:t>
            </a:r>
            <a:endParaRPr lang="en-US" sz="2200" dirty="0">
              <a:latin typeface="+mn-lt"/>
            </a:endParaRPr>
          </a:p>
          <a:p>
            <a:pPr eaLnBrk="1" hangingPunct="1">
              <a:buFont typeface="+mj-lt"/>
              <a:buAutoNum type="arabicPeriod"/>
              <a:defRPr/>
            </a:pPr>
            <a:endParaRPr lang="en-US" sz="2200" dirty="0">
              <a:latin typeface="+mn-lt"/>
            </a:endParaRPr>
          </a:p>
          <a:p>
            <a:pPr eaLnBrk="1" hangingPunct="1">
              <a:buFont typeface="+mj-lt"/>
              <a:buAutoNum type="arabicPeriod"/>
              <a:defRPr/>
            </a:pPr>
            <a:r>
              <a:rPr lang="en-US" sz="2200" dirty="0" smtClean="0">
                <a:latin typeface="+mn-lt"/>
              </a:rPr>
              <a:t> Marine </a:t>
            </a:r>
            <a:r>
              <a:rPr lang="en-US" sz="2200" dirty="0">
                <a:latin typeface="+mn-lt"/>
              </a:rPr>
              <a:t>environmental module</a:t>
            </a:r>
          </a:p>
          <a:p>
            <a:pPr eaLnBrk="1" hangingPunct="1">
              <a:defRPr/>
            </a:pPr>
            <a:endParaRPr lang="en-US" sz="2200" dirty="0">
              <a:latin typeface="+mn-lt"/>
            </a:endParaRPr>
          </a:p>
          <a:p>
            <a:pPr eaLnBrk="1" hangingPunct="1">
              <a:buFont typeface="+mj-lt"/>
              <a:buAutoNum type="arabicPeriod"/>
              <a:defRPr/>
            </a:pPr>
            <a:r>
              <a:rPr lang="en-US" sz="2200" dirty="0" smtClean="0">
                <a:latin typeface="+mn-lt"/>
              </a:rPr>
              <a:t> AIS module</a:t>
            </a:r>
            <a:endParaRPr lang="en-US" sz="2200" dirty="0">
              <a:latin typeface="+mn-lt"/>
            </a:endParaRPr>
          </a:p>
          <a:p>
            <a:pPr eaLnBrk="1" hangingPunct="1">
              <a:buFont typeface="+mj-lt"/>
              <a:buAutoNum type="arabicPeriod"/>
              <a:defRPr/>
            </a:pPr>
            <a:endParaRPr lang="en-US" sz="2200" dirty="0">
              <a:latin typeface="+mn-lt"/>
            </a:endParaRPr>
          </a:p>
          <a:p>
            <a:pPr eaLnBrk="1" hangingPunct="1">
              <a:buFont typeface="+mj-lt"/>
              <a:buAutoNum type="arabicPeriod"/>
              <a:defRPr/>
            </a:pPr>
            <a:r>
              <a:rPr lang="en-US" sz="2200" dirty="0" smtClean="0">
                <a:latin typeface="+mn-lt"/>
              </a:rPr>
              <a:t> Safety </a:t>
            </a:r>
            <a:r>
              <a:rPr lang="en-US" sz="2200" dirty="0">
                <a:latin typeface="+mn-lt"/>
              </a:rPr>
              <a:t>navigation module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3F2476-8EE3-294B-95DF-9211BF7269A2}"/>
              </a:ext>
            </a:extLst>
          </p:cNvPr>
          <p:cNvSpPr txBox="1"/>
          <p:nvPr/>
        </p:nvSpPr>
        <p:spPr>
          <a:xfrm>
            <a:off x="609600" y="1381780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ROUTE software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2400" y="1676400"/>
            <a:ext cx="8915400" cy="4800600"/>
          </a:xfrm>
          <a:prstGeom prst="roundRect">
            <a:avLst>
              <a:gd name="adj" fmla="val 3959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+mj-lt"/>
              <a:buAutoNum type="arabicPeriod"/>
              <a:defRPr/>
            </a:pPr>
            <a:r>
              <a:rPr lang="en-US" sz="2800" dirty="0" smtClean="0">
                <a:latin typeface="Calibri" panose="020F0502020204030204" pitchFamily="34" charset="0"/>
              </a:rPr>
              <a:t>Weather routing module</a:t>
            </a:r>
          </a:p>
          <a:p>
            <a:pPr eaLnBrk="1" hangingPunct="1">
              <a:buFont typeface="+mj-lt"/>
              <a:buAutoNum type="arabicPeriod"/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Calibri" panose="020F0502020204030204" pitchFamily="34" charset="0"/>
              </a:rPr>
              <a:t> </a:t>
            </a: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s-ES" sz="2400" dirty="0" smtClean="0"/>
          </a:p>
          <a:p>
            <a:pPr algn="ctr" eaLnBrk="1" hangingPunct="1">
              <a:buFontTx/>
              <a:buChar char="-"/>
              <a:defRPr/>
            </a:pPr>
            <a:endParaRPr lang="en-US" sz="2400" dirty="0" smtClean="0"/>
          </a:p>
          <a:p>
            <a:pPr eaLnBrk="1" hangingPunct="1">
              <a:defRPr/>
            </a:pPr>
            <a:endParaRPr lang="en-US" altLang="es-ES" sz="2400" dirty="0" smtClean="0">
              <a:latin typeface="Calibri" panose="020F0502020204030204" pitchFamily="34" charset="0"/>
            </a:endParaRPr>
          </a:p>
        </p:txBody>
      </p:sp>
      <p:pic>
        <p:nvPicPr>
          <p:cNvPr id="5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87322"/>
            <a:ext cx="990600" cy="990600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:a16="http://schemas.microsoft.com/office/drawing/2014/main" id="{85948373-FDD9-4843-90C2-737E1C5BC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8422"/>
            <a:ext cx="4051300" cy="1079500"/>
          </a:xfrm>
          <a:prstGeom prst="rect">
            <a:avLst/>
          </a:prstGeom>
        </p:spPr>
      </p:pic>
      <p:pic>
        <p:nvPicPr>
          <p:cNvPr id="8" name="Imagen 13">
            <a:extLst>
              <a:ext uri="{FF2B5EF4-FFF2-40B4-BE49-F238E27FC236}">
                <a16:creationId xmlns:a16="http://schemas.microsoft.com/office/drawing/2014/main" id="{5016484A-F1EB-3F4C-AB7B-8E3E01EA2F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409552"/>
            <a:ext cx="709676" cy="88584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14600"/>
            <a:ext cx="5376705" cy="37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6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</TotalTime>
  <Words>279</Words>
  <Application>Microsoft Office PowerPoint</Application>
  <PresentationFormat>Presentació en pantalla (4:3)</PresentationFormat>
  <Paragraphs>115</Paragraphs>
  <Slides>14</Slides>
  <Notes>10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Philosopher</vt:lpstr>
      <vt:lpstr>Wingdings</vt:lpstr>
      <vt:lpstr>Tema de Office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UPC</cp:lastModifiedBy>
  <cp:revision>237</cp:revision>
  <cp:lastPrinted>2014-05-14T08:34:02Z</cp:lastPrinted>
  <dcterms:created xsi:type="dcterms:W3CDTF">2017-04-11T06:21:04Z</dcterms:created>
  <dcterms:modified xsi:type="dcterms:W3CDTF">2022-04-05T11:49:50Z</dcterms:modified>
</cp:coreProperties>
</file>